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0" r:id="rId5"/>
    <p:sldId id="272" r:id="rId6"/>
    <p:sldId id="308" r:id="rId7"/>
    <p:sldId id="309" r:id="rId8"/>
    <p:sldId id="310" r:id="rId9"/>
    <p:sldId id="311" r:id="rId10"/>
    <p:sldId id="312" r:id="rId11"/>
    <p:sldId id="315" r:id="rId12"/>
    <p:sldId id="316" r:id="rId13"/>
    <p:sldId id="317" r:id="rId14"/>
    <p:sldId id="313" r:id="rId15"/>
    <p:sldId id="318" r:id="rId16"/>
    <p:sldId id="319" r:id="rId17"/>
    <p:sldId id="320" r:id="rId18"/>
    <p:sldId id="321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157" autoAdjust="0"/>
  </p:normalViewPr>
  <p:slideViewPr>
    <p:cSldViewPr>
      <p:cViewPr varScale="1">
        <p:scale>
          <a:sx n="88" d="100"/>
          <a:sy n="88" d="100"/>
        </p:scale>
        <p:origin x="129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F3367-8529-4C73-AFAF-BB82F8114BC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EF14-A77B-4F29-8F05-C2C96482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0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Use preferably the corporate colours</a:t>
            </a:r>
          </a:p>
          <a:p>
            <a:pPr marL="228600" indent="-228600">
              <a:buAutoNum type="arabicPeriod"/>
            </a:pPr>
            <a:r>
              <a:rPr lang="en-GB" dirty="0" smtClean="0"/>
              <a:t>Use the Calibri or Arial</a:t>
            </a:r>
            <a:r>
              <a:rPr lang="en-GB" baseline="0" dirty="0" smtClean="0"/>
              <a:t> </a:t>
            </a:r>
            <a:r>
              <a:rPr lang="en-GB" dirty="0" smtClean="0"/>
              <a:t>fonts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Don't centre text. All body text should be aligned left.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Don't enlarge pictures beyond their </a:t>
            </a:r>
            <a:r>
              <a:rPr lang="en-GB" smtClean="0"/>
              <a:t>actual size/resolution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Make sure you understand how bulleted lists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F14-A77B-4F29-8F05-C2C964821A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F14-A77B-4F29-8F05-C2C964821A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2350331"/>
            <a:ext cx="8352928" cy="1077218"/>
          </a:xfrm>
        </p:spPr>
        <p:txBody>
          <a:bodyPr anchor="ctr">
            <a:sp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4155271"/>
            <a:ext cx="8351838" cy="492443"/>
          </a:xfrm>
        </p:spPr>
        <p:txBody>
          <a:bodyPr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GB" dirty="0" smtClean="0">
                <a:ea typeface="+mn-ea"/>
              </a:rPr>
              <a:t>Subtitle or author’s name of the slideshow</a:t>
            </a: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0" y="1916832"/>
            <a:ext cx="8424863" cy="4249018"/>
          </a:xfrm>
        </p:spPr>
        <p:txBody>
          <a:bodyPr>
            <a:normAutofit/>
          </a:bodyPr>
          <a:lstStyle>
            <a:lvl1pPr indent="-180000">
              <a:buFont typeface="Arial" pitchFamily="34" charset="0"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3850" y="1268289"/>
            <a:ext cx="8424863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08720"/>
            <a:ext cx="9144000" cy="5616624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rgbClr val="E8E8E8"/>
              </a:gs>
              <a:gs pos="10000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356793"/>
            <a:ext cx="7704137" cy="57626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2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 edit Master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0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title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528" y="1268289"/>
            <a:ext cx="8425185" cy="446276"/>
          </a:xfrm>
        </p:spPr>
        <p:txBody>
          <a:bodyPr>
            <a:spAutoFit/>
          </a:bodyPr>
          <a:lstStyle>
            <a:lvl1pPr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3726" y="1916113"/>
            <a:ext cx="4032250" cy="1528624"/>
          </a:xfrm>
        </p:spPr>
        <p:txBody>
          <a:bodyPr>
            <a:spAutoFit/>
          </a:bodyPr>
          <a:lstStyle>
            <a:lvl1pPr marL="0" indent="-201600">
              <a:buFont typeface="Arial" pitchFamily="34" charset="0"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/>
          </p:nvPr>
        </p:nvSpPr>
        <p:spPr>
          <a:xfrm>
            <a:off x="4716016" y="1916832"/>
            <a:ext cx="4032250" cy="1528624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0" y="1268289"/>
            <a:ext cx="8424863" cy="446276"/>
          </a:xfrm>
        </p:spPr>
        <p:txBody>
          <a:bodyPr>
            <a:spAutoFit/>
          </a:bodyPr>
          <a:lstStyle>
            <a:lvl1pPr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6463" y="5792633"/>
            <a:ext cx="4032000" cy="307777"/>
          </a:xfrm>
        </p:spPr>
        <p:txBody>
          <a:bodyPr wrap="square" anchor="t">
            <a:spAutoFit/>
          </a:bodyPr>
          <a:lstStyle>
            <a:lvl1pPr>
              <a:defRPr sz="1400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800" baseline="0"/>
            </a:lvl2pPr>
          </a:lstStyle>
          <a:p>
            <a:pPr lvl="0"/>
            <a:r>
              <a:rPr lang="en-GB" dirty="0" smtClean="0"/>
              <a:t>Caption text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323726" y="1916113"/>
            <a:ext cx="4032250" cy="1528624"/>
          </a:xfrm>
        </p:spPr>
        <p:txBody>
          <a:bodyPr>
            <a:spAutoFit/>
          </a:bodyPr>
          <a:lstStyle>
            <a:lvl1pPr indent="-18000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7"/>
          </p:nvPr>
        </p:nvSpPr>
        <p:spPr>
          <a:xfrm>
            <a:off x="4716016" y="1916833"/>
            <a:ext cx="4032250" cy="1528624"/>
          </a:xfrm>
        </p:spPr>
        <p:txBody>
          <a:bodyPr>
            <a:spAutoFit/>
          </a:bodyPr>
          <a:lstStyle>
            <a:lvl1pPr indent="-18000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23528" y="5805264"/>
            <a:ext cx="4032000" cy="307777"/>
          </a:xfrm>
        </p:spPr>
        <p:txBody>
          <a:bodyPr wrap="square" anchor="t">
            <a:spAutoFit/>
          </a:bodyPr>
          <a:lstStyle>
            <a:lvl1pPr>
              <a:defRPr sz="1400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800" baseline="0"/>
            </a:lvl2pPr>
          </a:lstStyle>
          <a:p>
            <a:pPr lvl="0"/>
            <a:r>
              <a:rPr lang="en-GB" dirty="0" smtClean="0"/>
              <a:t>Caption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525344"/>
          </a:xfrm>
        </p:spPr>
        <p:txBody>
          <a:bodyPr/>
          <a:lstStyle>
            <a:lvl1pPr indent="-180000"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6052"/>
            <a:ext cx="9144000" cy="369332"/>
          </a:xfrm>
          <a:solidFill>
            <a:schemeClr val="tx2"/>
          </a:solidFill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</a:lstStyle>
          <a:p>
            <a:pPr lvl="1"/>
            <a:r>
              <a:rPr lang="en-GB" dirty="0" smtClean="0"/>
              <a:t>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g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0" y="1916832"/>
            <a:ext cx="8424863" cy="4249018"/>
          </a:xfrm>
        </p:spPr>
        <p:txBody>
          <a:bodyPr>
            <a:normAutofit/>
          </a:bodyPr>
          <a:lstStyle>
            <a:lvl1pPr indent="-180000">
              <a:buFont typeface="Arial" pitchFamily="34" charset="0"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3850" y="1268289"/>
            <a:ext cx="8424863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57514"/>
            <a:ext cx="7560840" cy="451406"/>
          </a:xfrm>
        </p:spPr>
        <p:txBody>
          <a:bodyPr/>
          <a:lstStyle>
            <a:lvl1pPr algn="ctr">
              <a:defRPr sz="3200" b="1" cap="none" spc="0">
                <a:ln w="1905"/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52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55650" y="3964686"/>
            <a:ext cx="7561263" cy="369332"/>
          </a:xfrm>
        </p:spPr>
        <p:txBody>
          <a:bodyPr anchor="ctr">
            <a:spAutoFit/>
          </a:bodyPr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54000"/>
                    </a:schemeClr>
                  </a:innerShdw>
                </a:effectLst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3880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528" y="6525344"/>
            <a:ext cx="7632848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MARTe2 Users Meeting - EPICSv3 + EPICSv4 = EPICSv7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1" r:id="rId4"/>
    <p:sldLayoutId id="2147483660" r:id="rId5"/>
    <p:sldLayoutId id="2147483654" r:id="rId6"/>
    <p:sldLayoutId id="2147483655" r:id="rId7"/>
    <p:sldLayoutId id="2147483662" r:id="rId8"/>
    <p:sldLayoutId id="2147483663" r:id="rId9"/>
  </p:sldLayoutIdLst>
  <p:timing>
    <p:tnLst>
      <p:par>
        <p:cTn id="1" dur="indefinite" restart="never" nodeType="tmRoot"/>
      </p:par>
    </p:tnLst>
  </p:timing>
  <p:hf hdr="0" dt="0"/>
  <p:txStyles>
    <p:titleStyle>
      <a:lvl1pPr indent="0"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spc="0">
          <a:solidFill>
            <a:schemeClr val="bg2"/>
          </a:solidFill>
          <a:effectLst>
            <a:outerShdw blurRad="63500" algn="ctr" rotWithShape="0">
              <a:prstClr val="black">
                <a:alpha val="5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00025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8525" indent="-179388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8888" indent="-180975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7663" indent="-179388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2324683"/>
            <a:ext cx="8352928" cy="1128514"/>
          </a:xfrm>
        </p:spPr>
        <p:txBody>
          <a:bodyPr/>
          <a:lstStyle/>
          <a:p>
            <a:r>
              <a:rPr lang="en-US" dirty="0" smtClean="0"/>
              <a:t>MARTe2 Users Meeting</a:t>
            </a:r>
          </a:p>
          <a:p>
            <a:r>
              <a:rPr lang="en-IE" b="0" dirty="0">
                <a:effectLst/>
              </a:rPr>
              <a:t>EPICSv3 + EPICSv4 = EPICSv7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850" y="3915206"/>
            <a:ext cx="8351838" cy="972574"/>
          </a:xfrm>
        </p:spPr>
        <p:txBody>
          <a:bodyPr/>
          <a:lstStyle/>
          <a:p>
            <a:r>
              <a:rPr lang="en-US" dirty="0" smtClean="0"/>
              <a:t>Andre Neto</a:t>
            </a:r>
          </a:p>
          <a:p>
            <a:r>
              <a:rPr lang="en-US" dirty="0" smtClean="0"/>
              <a:t>May,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Example2 – How to run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367334"/>
            <a:ext cx="820891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cd ~/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Projects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/MARTe2-demos-padova/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Configurations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softIoc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-d EPICSv3-demo.db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8072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#1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157755" y="2492896"/>
            <a:ext cx="8208912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cd ~/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Projects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/MARTe2-demos-padova/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StartUp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./Main.sh -l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RealTimeLoader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-f ../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Configurations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/RTApp-EPICSv3-2.cfg 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-m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StateMachine:START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55" y="210629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#2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157755" y="3833902"/>
            <a:ext cx="820891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camonitor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MARTE2-DEMO-APP:HIST-IDLE-CT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55" y="344729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51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Example2 – Learn more</a:t>
            </a:r>
            <a:endParaRPr lang="en-IE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8273" y="1052736"/>
            <a:ext cx="8424863" cy="4896544"/>
          </a:xfrm>
        </p:spPr>
        <p:txBody>
          <a:bodyPr>
            <a:noAutofit/>
          </a:bodyPr>
          <a:lstStyle/>
          <a:p>
            <a:pPr marL="10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Export as an EPICS variable also the </a:t>
            </a:r>
            <a:r>
              <a:rPr lang="en-US" sz="2400" dirty="0">
                <a:solidFill>
                  <a:srgbClr val="464653"/>
                </a:solidFill>
                <a:latin typeface="Gill Sans MT"/>
              </a:rPr>
              <a:t>Measurement0 (</a:t>
            </a: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MARTE2-DEMO-APP:MEASUREMENT0)</a:t>
            </a:r>
          </a:p>
          <a:p>
            <a:pPr marL="10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464653"/>
              </a:solidFill>
              <a:latin typeface="Gill Sans MT"/>
            </a:endParaRPr>
          </a:p>
          <a:p>
            <a:pPr marL="10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Use an </a:t>
            </a:r>
            <a:r>
              <a:rPr lang="en-US" sz="2400" dirty="0" err="1" smtClean="0">
                <a:solidFill>
                  <a:srgbClr val="464653"/>
                </a:solidFill>
                <a:latin typeface="Gill Sans MT"/>
              </a:rPr>
              <a:t>EPICSCAInput</a:t>
            </a: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 and an </a:t>
            </a:r>
            <a:r>
              <a:rPr lang="en-US" sz="2400" dirty="0" err="1" smtClean="0">
                <a:solidFill>
                  <a:srgbClr val="464653"/>
                </a:solidFill>
                <a:latin typeface="Gill Sans MT"/>
              </a:rPr>
              <a:t>EPICSCAOutput</a:t>
            </a: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 to connect a control output to a measurement input</a:t>
            </a:r>
          </a:p>
          <a:p>
            <a:pPr marL="359750" lvl="1" indent="0">
              <a:buNone/>
            </a:pPr>
            <a:endParaRPr lang="en-US" sz="2400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2" descr="Ninj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1004814" cy="1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6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 </a:t>
            </a:r>
            <a:r>
              <a:rPr lang="en-US" dirty="0"/>
              <a:t>– </a:t>
            </a:r>
            <a:r>
              <a:rPr lang="en-US" dirty="0" smtClean="0"/>
              <a:t>EPICSv7 </a:t>
            </a:r>
            <a:r>
              <a:rPr lang="en-US" dirty="0"/>
              <a:t>monitoring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016"/>
            <a:ext cx="9144000" cy="4861967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55168" y="1124744"/>
            <a:ext cx="7488832" cy="942768"/>
          </a:xfrm>
        </p:spPr>
        <p:txBody>
          <a:bodyPr>
            <a:noAutofit/>
          </a:bodyPr>
          <a:lstStyle/>
          <a:p>
            <a:pPr indent="0"/>
            <a:r>
              <a:rPr lang="en-US" dirty="0" smtClean="0">
                <a:solidFill>
                  <a:srgbClr val="464653"/>
                </a:solidFill>
                <a:latin typeface="Gill Sans MT"/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64653"/>
                </a:solidFill>
                <a:latin typeface="Gill Sans MT"/>
              </a:rPr>
              <a:t>Monitor the outputs of the system using EPICSv7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64653"/>
                </a:solidFill>
                <a:latin typeface="Gill Sans MT"/>
              </a:rPr>
              <a:t>Note how information can be better organized with structured types</a:t>
            </a:r>
          </a:p>
        </p:txBody>
      </p:sp>
    </p:spTree>
    <p:extLst>
      <p:ext uri="{BB962C8B-B14F-4D97-AF65-F5344CB8AC3E}">
        <p14:creationId xmlns:p14="http://schemas.microsoft.com/office/powerpoint/2010/main" val="13723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RT Components</a:t>
            </a:r>
            <a:endParaRPr lang="en-I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504" y="1046072"/>
            <a:ext cx="7488832" cy="94276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64653"/>
                </a:solidFill>
                <a:latin typeface="Gill Sans MT"/>
              </a:rPr>
              <a:t>Note in the configuration file that the types are now structured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14"/>
            <a:ext cx="9144000" cy="203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1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Example3 – How to run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367334"/>
            <a:ext cx="820891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cd ~/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Projects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/MARTe2-demos-padova/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Configurations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softIoc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-d EPICSv3-demo.db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8072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#1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157755" y="2492896"/>
            <a:ext cx="8208912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cd ~/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Projects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/MARTe2-demos-padova/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StartUp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./Main.sh -l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RealTimeLoader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-f ../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Configurations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/RTApp-EPICSv7-1.cfg 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-m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StateMachine:START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55" y="210629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#2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157755" y="3833902"/>
            <a:ext cx="820891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caput MARTE2-DEMO-APP:COMMAND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pvmonitor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MARTe2-Demo-App:Statistics</a:t>
            </a:r>
          </a:p>
          <a:p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pvmonitor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MARTe2-Demo-App:Signals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caput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MARTE2-DEMO-APP:COMMAND 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55" y="344729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5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Example3 – Learn more</a:t>
            </a:r>
            <a:endParaRPr lang="en-IE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8273" y="1052736"/>
            <a:ext cx="8424863" cy="4896544"/>
          </a:xfrm>
        </p:spPr>
        <p:txBody>
          <a:bodyPr>
            <a:noAutofit/>
          </a:bodyPr>
          <a:lstStyle/>
          <a:p>
            <a:pPr marL="10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Export the State variables in the EPICSv7 structures</a:t>
            </a:r>
          </a:p>
          <a:p>
            <a:pPr marL="10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Create a configuration file that allows to proxy from/to EPICSv3 to/from EPICSv7</a:t>
            </a:r>
          </a:p>
          <a:p>
            <a:pPr marL="645500" lvl="1" indent="-28575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Note the EPICSv3 </a:t>
            </a:r>
            <a:r>
              <a:rPr lang="en-US" sz="2400" dirty="0" err="1" smtClean="0">
                <a:solidFill>
                  <a:srgbClr val="464653"/>
                </a:solidFill>
                <a:latin typeface="Gill Sans MT"/>
              </a:rPr>
              <a:t>db</a:t>
            </a: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 file must be update with any new variables that might be required</a:t>
            </a:r>
          </a:p>
          <a:p>
            <a:pPr marL="359750" lvl="1" indent="0">
              <a:buNone/>
            </a:pPr>
            <a:endParaRPr lang="en-US" sz="2400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2" descr="Ninja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1004814" cy="1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0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560840" cy="478401"/>
          </a:xfrm>
        </p:spPr>
        <p:txBody>
          <a:bodyPr/>
          <a:lstStyle/>
          <a:p>
            <a:r>
              <a:rPr lang="en-GB" sz="4000" dirty="0" smtClean="0"/>
              <a:t>Thank you for your attention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43608" y="2636912"/>
            <a:ext cx="7561263" cy="2744341"/>
          </a:xfrm>
        </p:spPr>
        <p:txBody>
          <a:bodyPr anchor="ctr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Follow us on:</a:t>
            </a:r>
            <a:endParaRPr lang="en-GB" sz="800" dirty="0" smtClean="0"/>
          </a:p>
          <a:p>
            <a:pPr defTabSz="720000">
              <a:lnSpc>
                <a:spcPct val="150000"/>
              </a:lnSpc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www.f4e.europa.eu</a:t>
            </a:r>
          </a:p>
          <a:p>
            <a:pPr defTabSz="720000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www.twitter.com/fusionforenergy</a:t>
            </a:r>
          </a:p>
          <a:p>
            <a:pPr defTabSz="720000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www.youtube.com/fusionforenergy</a:t>
            </a:r>
          </a:p>
          <a:p>
            <a:pPr defTabSz="72000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www.linkedin.com/company/fusion-for-energy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www.flickr.com/photos/fusionforenergy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550" y="3573016"/>
            <a:ext cx="465584" cy="465584"/>
          </a:xfrm>
          <a:prstGeom prst="rect">
            <a:avLst/>
          </a:prstGeom>
        </p:spPr>
      </p:pic>
      <p:pic>
        <p:nvPicPr>
          <p:cNvPr id="5" name="Picture 4" descr="youtu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550" y="4005064"/>
            <a:ext cx="465584" cy="465584"/>
          </a:xfrm>
          <a:prstGeom prst="rect">
            <a:avLst/>
          </a:prstGeom>
        </p:spPr>
      </p:pic>
      <p:pic>
        <p:nvPicPr>
          <p:cNvPr id="6" name="Picture 5" descr="f4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550" y="3140968"/>
            <a:ext cx="468000" cy="46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76" y="4455194"/>
            <a:ext cx="46672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83" y="4891915"/>
            <a:ext cx="435578" cy="43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5551" y="1340768"/>
            <a:ext cx="8424863" cy="5328592"/>
          </a:xfrm>
        </p:spPr>
        <p:txBody>
          <a:bodyPr>
            <a:noAutofit/>
          </a:bodyPr>
          <a:lstStyle/>
          <a:p>
            <a:pPr marL="10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Integration with EPICSv3</a:t>
            </a:r>
          </a:p>
          <a:p>
            <a:pPr marL="645500" lvl="1" indent="-28575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Monitoring</a:t>
            </a:r>
          </a:p>
          <a:p>
            <a:pPr marL="645500" lvl="1" indent="-28575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Commands (i.e. Messages)</a:t>
            </a:r>
          </a:p>
          <a:p>
            <a:pPr marL="645500" lvl="1" indent="-285750"/>
            <a:r>
              <a:rPr lang="en-US" sz="2400" i="1" dirty="0" smtClean="0">
                <a:solidFill>
                  <a:srgbClr val="464653"/>
                </a:solidFill>
                <a:latin typeface="Gill Sans MT"/>
              </a:rPr>
              <a:t>Non RT input data source*</a:t>
            </a:r>
          </a:p>
          <a:p>
            <a:pPr marL="16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Integration </a:t>
            </a:r>
            <a:r>
              <a:rPr lang="en-US" sz="2400" dirty="0">
                <a:solidFill>
                  <a:srgbClr val="464653"/>
                </a:solidFill>
                <a:latin typeface="Gill Sans MT"/>
              </a:rPr>
              <a:t>with </a:t>
            </a: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EPICSv7</a:t>
            </a:r>
          </a:p>
          <a:p>
            <a:pPr marL="702650" lvl="1" indent="-34290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Structures</a:t>
            </a:r>
          </a:p>
          <a:p>
            <a:pPr marL="702650" lvl="1" indent="-34290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Monitoring</a:t>
            </a:r>
          </a:p>
          <a:p>
            <a:pPr marL="702650" lvl="1" indent="-342900"/>
            <a:r>
              <a:rPr lang="en-US" sz="2400" i="1" dirty="0">
                <a:solidFill>
                  <a:srgbClr val="464653"/>
                </a:solidFill>
                <a:latin typeface="Gill Sans MT"/>
              </a:rPr>
              <a:t>Non RT input data </a:t>
            </a:r>
            <a:r>
              <a:rPr lang="en-US" sz="2400" i="1" dirty="0" smtClean="0">
                <a:solidFill>
                  <a:srgbClr val="464653"/>
                </a:solidFill>
                <a:latin typeface="Gill Sans MT"/>
              </a:rPr>
              <a:t>source*</a:t>
            </a:r>
            <a:endParaRPr lang="en-US" sz="2400" i="1" dirty="0">
              <a:solidFill>
                <a:srgbClr val="464653"/>
              </a:solidFill>
              <a:latin typeface="Gill Sans MT"/>
            </a:endParaRPr>
          </a:p>
          <a:p>
            <a:pPr marL="702650" lvl="1" indent="-342900"/>
            <a:r>
              <a:rPr lang="en-US" sz="2400" i="1" dirty="0" smtClean="0">
                <a:solidFill>
                  <a:srgbClr val="464653"/>
                </a:solidFill>
                <a:latin typeface="Gill Sans MT"/>
              </a:rPr>
              <a:t>Commands (RPC)*</a:t>
            </a:r>
          </a:p>
          <a:p>
            <a:pPr marL="359750" lvl="1" indent="0">
              <a:buNone/>
            </a:pPr>
            <a:endParaRPr lang="en-US" sz="2400" dirty="0" smtClean="0">
              <a:solidFill>
                <a:srgbClr val="464653"/>
              </a:solidFill>
              <a:latin typeface="Gill Sans MT"/>
            </a:endParaRPr>
          </a:p>
          <a:p>
            <a:pPr marL="105750" indent="-285750"/>
            <a:endParaRPr lang="en-US" sz="2400" dirty="0" smtClean="0">
              <a:solidFill>
                <a:srgbClr val="464653"/>
              </a:solidFill>
              <a:latin typeface="Gill Sans MT"/>
            </a:endParaRPr>
          </a:p>
          <a:p>
            <a:pPr marL="359750" lvl="1" indent="0">
              <a:buNone/>
            </a:pPr>
            <a:endParaRPr lang="en-US" sz="2400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2536" y="6013872"/>
            <a:ext cx="9133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750" lvl="1" indent="0">
              <a:buNone/>
            </a:pPr>
            <a:r>
              <a:rPr lang="en-US" b="1" dirty="0">
                <a:solidFill>
                  <a:srgbClr val="464653"/>
                </a:solidFill>
                <a:latin typeface="Gill Sans MT"/>
              </a:rPr>
              <a:t>*Available as standard components but not demonstrated in this demo</a:t>
            </a:r>
          </a:p>
        </p:txBody>
      </p:sp>
    </p:spTree>
    <p:extLst>
      <p:ext uri="{BB962C8B-B14F-4D97-AF65-F5344CB8AC3E}">
        <p14:creationId xmlns:p14="http://schemas.microsoft.com/office/powerpoint/2010/main" val="18465368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EPICSv3 commands</a:t>
            </a:r>
            <a:endParaRPr lang="en-IE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9512" y="1052736"/>
            <a:ext cx="8424863" cy="504056"/>
          </a:xfrm>
        </p:spPr>
        <p:txBody>
          <a:bodyPr>
            <a:noAutofit/>
          </a:bodyPr>
          <a:lstStyle/>
          <a:p>
            <a:pPr marL="10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464653"/>
                </a:solidFill>
                <a:latin typeface="Gill Sans MT"/>
              </a:rPr>
              <a:t>EPICSCAInterface</a:t>
            </a:r>
            <a:r>
              <a:rPr lang="en-US" sz="2000" dirty="0" smtClean="0">
                <a:solidFill>
                  <a:srgbClr val="464653"/>
                </a:solidFill>
                <a:latin typeface="Gill Sans MT"/>
              </a:rPr>
              <a:t> sends/receives messages to/from </a:t>
            </a:r>
            <a:r>
              <a:rPr lang="en-US" sz="2000" dirty="0" err="1" smtClean="0">
                <a:solidFill>
                  <a:srgbClr val="464653"/>
                </a:solidFill>
                <a:latin typeface="Gill Sans MT"/>
              </a:rPr>
              <a:t>StateMachine</a:t>
            </a:r>
            <a:endParaRPr lang="en-US" sz="2000" dirty="0" smtClean="0">
              <a:solidFill>
                <a:srgbClr val="464653"/>
              </a:solidFill>
              <a:latin typeface="Gill Sans MT"/>
            </a:endParaRPr>
          </a:p>
          <a:p>
            <a:pPr marL="359750" lvl="1" indent="0">
              <a:buNone/>
            </a:pPr>
            <a:endParaRPr lang="en-US" sz="2000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484338" cy="4725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67" y="2780928"/>
            <a:ext cx="4405511" cy="20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RT Components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316416" cy="52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RT Components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7308303" cy="2833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69175"/>
            <a:ext cx="9144000" cy="2170603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504" y="1046072"/>
            <a:ext cx="1476129" cy="2880320"/>
          </a:xfrm>
        </p:spPr>
        <p:txBody>
          <a:bodyPr>
            <a:noAutofit/>
          </a:bodyPr>
          <a:lstStyle/>
          <a:p>
            <a:pPr indent="0"/>
            <a:r>
              <a:rPr lang="en-US" b="1" dirty="0" smtClean="0">
                <a:solidFill>
                  <a:srgbClr val="464653"/>
                </a:solidFill>
                <a:latin typeface="Gill Sans MT"/>
              </a:rPr>
              <a:t>Depending on the state, store data in a file</a:t>
            </a:r>
            <a:endParaRPr lang="en-US" b="1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5459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Example1 – How to run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367334"/>
            <a:ext cx="820891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cd ~/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Projects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/MARTe2-demos-padova/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Configurations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softIoc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-d EPICSv3-demo.db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8072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#1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157755" y="2492896"/>
            <a:ext cx="8208912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cd ~/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Projects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/MARTe2-demos-padova/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StartUp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./Main.sh -l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RealTimeLoader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-f ../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Configurations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/RTApp-EPICSv3-1.cfg -m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StateMachine:START</a:t>
            </a:r>
            <a:endParaRPr lang="es-E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55" y="210629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#2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157755" y="3833902"/>
            <a:ext cx="8208912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caput MARTE2-DEMO-APP:COMMAND 0 &amp;&amp;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caget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MARTE2-DEMO-APP:STATUS &amp;&amp; caput MARTE2-DEMO-APP:COMMAND 1 &amp;&amp; sleep 2 &amp;&amp;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caget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 MARTE2-DEMO-APP:STATUS &amp;&amp; sleep 5 &amp;&amp; caput MARTE2-DEMO-APP:COMMAND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0</a:t>
            </a:r>
          </a:p>
          <a:p>
            <a:endParaRPr lang="en-U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#Open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the file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tmp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/RTApp-EPICSv3-1.csv and remove the last line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endParaRPr lang="en-US" sz="1400" dirty="0" smtClean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ctave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&gt;load('/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tmp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/RTApp-EPICSv3-1.csv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');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plot(RTApp_EPICSv3_1(:,1), RTApp_EPICSv3_1(:,2), RTApp_EPICSv3_1(:,1), RTApp_EPICSv3_1(:,6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&gt;legend('Reference0', 'Measurement0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rPr>
              <a:t>')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755" y="344729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Console</a:t>
            </a:r>
            <a:r>
              <a:rPr lang="es-ES" dirty="0" smtClean="0"/>
              <a:t> #3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19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Example1 – Learn more</a:t>
            </a:r>
            <a:endParaRPr lang="en-IE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8273" y="1052736"/>
            <a:ext cx="8424863" cy="4896544"/>
          </a:xfrm>
        </p:spPr>
        <p:txBody>
          <a:bodyPr>
            <a:noAutofit/>
          </a:bodyPr>
          <a:lstStyle/>
          <a:p>
            <a:pPr marL="10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View the configuration file</a:t>
            </a:r>
          </a:p>
          <a:p>
            <a:pPr marL="645500" lvl="1" indent="-28575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Check what are signals are stored in the file</a:t>
            </a:r>
          </a:p>
          <a:p>
            <a:pPr marL="645500" lvl="1" indent="-28575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Plot the error0 and the control0 signals</a:t>
            </a:r>
          </a:p>
          <a:p>
            <a:pPr marL="645500" lvl="1" indent="-28575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Some performance figures are also stored in a different CSV</a:t>
            </a:r>
          </a:p>
          <a:p>
            <a:pPr marL="1004275" lvl="2" indent="-285750"/>
            <a:r>
              <a:rPr lang="en-US" sz="2400" dirty="0" smtClean="0">
                <a:solidFill>
                  <a:srgbClr val="464653"/>
                </a:solidFill>
                <a:latin typeface="Gill Sans MT"/>
              </a:rPr>
              <a:t>Try to plot them</a:t>
            </a:r>
          </a:p>
          <a:p>
            <a:pPr marL="359750" lvl="1" indent="0">
              <a:buNone/>
            </a:pPr>
            <a:endParaRPr lang="en-US" sz="2400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9111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EPICSv3 monitoring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000"/>
            <a:ext cx="9144000" cy="54720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55168" y="1124744"/>
            <a:ext cx="7488832" cy="942768"/>
          </a:xfrm>
        </p:spPr>
        <p:txBody>
          <a:bodyPr>
            <a:noAutofit/>
          </a:bodyPr>
          <a:lstStyle/>
          <a:p>
            <a:pPr indent="0"/>
            <a:r>
              <a:rPr lang="en-US" dirty="0" smtClean="0">
                <a:solidFill>
                  <a:srgbClr val="464653"/>
                </a:solidFill>
                <a:latin typeface="Gill Sans MT"/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64653"/>
                </a:solidFill>
                <a:latin typeface="Gill Sans MT"/>
              </a:rPr>
              <a:t>Monitor some outputs of the system using EPICSv3</a:t>
            </a:r>
          </a:p>
        </p:txBody>
      </p:sp>
    </p:spTree>
    <p:extLst>
      <p:ext uri="{BB962C8B-B14F-4D97-AF65-F5344CB8AC3E}">
        <p14:creationId xmlns:p14="http://schemas.microsoft.com/office/powerpoint/2010/main" val="1749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MARTe2 Users Meeting - EPICSv3 + EPICSv4 = EPICSv7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RT Components</a:t>
            </a:r>
            <a:endParaRPr lang="en-I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504" y="1046072"/>
            <a:ext cx="7488832" cy="94276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64653"/>
                </a:solidFill>
                <a:latin typeface="Gill Sans MT"/>
              </a:rPr>
              <a:t>Depending on the state, store data in 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64653"/>
                </a:solidFill>
                <a:latin typeface="Gill Sans MT"/>
              </a:rPr>
              <a:t>Always monitoring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3533"/>
            <a:ext cx="9144000" cy="1956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28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4E_ppt_template_2012">
  <a:themeElements>
    <a:clrScheme name="F4E_colors">
      <a:dk1>
        <a:srgbClr val="000000"/>
      </a:dk1>
      <a:lt1>
        <a:srgbClr val="FFFFFF"/>
      </a:lt1>
      <a:dk2>
        <a:srgbClr val="1C3F94"/>
      </a:dk2>
      <a:lt2>
        <a:srgbClr val="FFC61E"/>
      </a:lt2>
      <a:accent1>
        <a:srgbClr val="ADE8FE"/>
      </a:accent1>
      <a:accent2>
        <a:srgbClr val="81D9FD"/>
      </a:accent2>
      <a:accent3>
        <a:srgbClr val="2CB1EC"/>
      </a:accent3>
      <a:accent4>
        <a:srgbClr val="007DC5"/>
      </a:accent4>
      <a:accent5>
        <a:srgbClr val="1C3F94"/>
      </a:accent5>
      <a:accent6>
        <a:srgbClr val="001E60"/>
      </a:accent6>
      <a:hlink>
        <a:srgbClr val="FFC61E"/>
      </a:hlink>
      <a:folHlink>
        <a:srgbClr val="FFC61E"/>
      </a:folHlink>
    </a:clrScheme>
    <a:fontScheme name="F4E_fon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8DA6C47D64946A34D2AA5081C2DCF" ma:contentTypeVersion="1" ma:contentTypeDescription="Create a new document." ma:contentTypeScope="" ma:versionID="5d0da26f67d5b78414747ef07a52c4c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2065EE-21CA-434D-A9B7-3D1EC9980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333DE14-9476-4E14-A6BB-FB718319677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636151-BDC6-46A5-BEDA-04691D1014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F4E_ppt_template</Template>
  <TotalTime>960</TotalTime>
  <Words>640</Words>
  <Application>Microsoft Office PowerPoint</Application>
  <PresentationFormat>On-screen Show (4:3)</PresentationFormat>
  <Paragraphs>127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Consolas</vt:lpstr>
      <vt:lpstr>Gill Sans MT</vt:lpstr>
      <vt:lpstr>F4E_ppt_template_2012</vt:lpstr>
      <vt:lpstr>PowerPoint Presentation</vt:lpstr>
      <vt:lpstr>Objective</vt:lpstr>
      <vt:lpstr>Example 1 – EPICSv3 commands</vt:lpstr>
      <vt:lpstr>Example 1 – RT Components</vt:lpstr>
      <vt:lpstr>Example 1 – RT Components</vt:lpstr>
      <vt:lpstr>Example1 – How to run</vt:lpstr>
      <vt:lpstr>Example1 – Learn more</vt:lpstr>
      <vt:lpstr>Example 2 – EPICSv3 monitoring</vt:lpstr>
      <vt:lpstr>Example 2 – RT Components</vt:lpstr>
      <vt:lpstr>Example2 – How to run</vt:lpstr>
      <vt:lpstr>Example2 – Learn more</vt:lpstr>
      <vt:lpstr>Example 3 – EPICSv7 monitoring</vt:lpstr>
      <vt:lpstr>Example 3 – RT Components</vt:lpstr>
      <vt:lpstr>Example3 – How to run</vt:lpstr>
      <vt:lpstr>Example3 – Learn more</vt:lpstr>
      <vt:lpstr>Thank you for your attention</vt:lpstr>
    </vt:vector>
  </TitlesOfParts>
  <Company>Fusion For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Cabrita Neto Andre (F4E)</dc:creator>
  <cp:lastModifiedBy>Cabrita Neto Andre (F4E)</cp:lastModifiedBy>
  <cp:revision>82</cp:revision>
  <dcterms:created xsi:type="dcterms:W3CDTF">2019-04-24T14:44:30Z</dcterms:created>
  <dcterms:modified xsi:type="dcterms:W3CDTF">2019-05-07T10:17:05Z</dcterms:modified>
</cp:coreProperties>
</file>