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60" r:id="rId5"/>
    <p:sldId id="272" r:id="rId6"/>
    <p:sldId id="321" r:id="rId7"/>
    <p:sldId id="322" r:id="rId8"/>
    <p:sldId id="324" r:id="rId9"/>
    <p:sldId id="323" r:id="rId10"/>
    <p:sldId id="32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4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9157" autoAdjust="0"/>
  </p:normalViewPr>
  <p:slideViewPr>
    <p:cSldViewPr>
      <p:cViewPr>
        <p:scale>
          <a:sx n="100" d="100"/>
          <a:sy n="100" d="100"/>
        </p:scale>
        <p:origin x="189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DF3367-8529-4C73-AFAF-BB82F8114BC5}" type="datetimeFigureOut">
              <a:rPr lang="en-US" smtClean="0"/>
              <a:pPr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1EF14-A77B-4F29-8F05-C2C964821A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00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None/>
            </a:pPr>
            <a:endParaRPr lang="en-GB" dirty="0" smtClean="0"/>
          </a:p>
          <a:p>
            <a:pPr marL="228600" indent="-228600">
              <a:buFont typeface="+mj-lt"/>
              <a:buAutoNum type="arabicPeriod"/>
            </a:pPr>
            <a:r>
              <a:rPr lang="en-GB" dirty="0" smtClean="0"/>
              <a:t>Use preferably the corporate colours</a:t>
            </a:r>
          </a:p>
          <a:p>
            <a:pPr marL="228600" indent="-228600">
              <a:buAutoNum type="arabicPeriod"/>
            </a:pPr>
            <a:r>
              <a:rPr lang="en-GB" dirty="0" smtClean="0"/>
              <a:t>Use the Calibri or Arial</a:t>
            </a:r>
            <a:r>
              <a:rPr lang="en-GB" baseline="0" dirty="0" smtClean="0"/>
              <a:t> </a:t>
            </a:r>
            <a:r>
              <a:rPr lang="en-GB" dirty="0" smtClean="0"/>
              <a:t>fonts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 smtClean="0"/>
              <a:t>Don't centre text. All body text should be aligned left.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 smtClean="0"/>
              <a:t>Don't enlarge pictures beyond their </a:t>
            </a:r>
            <a:r>
              <a:rPr lang="en-GB" smtClean="0"/>
              <a:t>actual size/resolution</a:t>
            </a:r>
            <a:endParaRPr lang="en-GB" dirty="0" smtClean="0"/>
          </a:p>
          <a:p>
            <a:pPr marL="228600" indent="-228600">
              <a:buFont typeface="+mj-lt"/>
              <a:buAutoNum type="arabicPeriod"/>
            </a:pPr>
            <a:r>
              <a:rPr lang="en-GB" dirty="0" smtClean="0"/>
              <a:t>Make sure you understand how bulleted lists work.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1EF14-A77B-4F29-8F05-C2C964821A4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41EF14-A77B-4F29-8F05-C2C964821A4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3528" y="2350331"/>
            <a:ext cx="8352928" cy="1077218"/>
          </a:xfrm>
        </p:spPr>
        <p:txBody>
          <a:bodyPr anchor="ctr">
            <a:spAutoFit/>
          </a:bodyPr>
          <a:lstStyle>
            <a:lvl1pPr marL="0" indent="0" algn="ctr">
              <a:buNone/>
              <a:defRPr sz="32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on two 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323850" y="4155271"/>
            <a:ext cx="8351838" cy="492443"/>
          </a:xfrm>
        </p:spPr>
        <p:txBody>
          <a:bodyPr anchor="ctr">
            <a:sp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r>
              <a:rPr lang="en-GB" dirty="0" smtClean="0">
                <a:ea typeface="+mn-ea"/>
              </a:rPr>
              <a:t>Subtitle or author’s name of the slideshow</a:t>
            </a:r>
            <a:endParaRPr lang="en-US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76200" algn="ctr" rotWithShape="0">
                    <a:prstClr val="black">
                      <a:alpha val="52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23850" y="1916832"/>
            <a:ext cx="8424863" cy="4249018"/>
          </a:xfrm>
        </p:spPr>
        <p:txBody>
          <a:bodyPr>
            <a:normAutofit/>
          </a:bodyPr>
          <a:lstStyle>
            <a:lvl1pPr indent="-180000">
              <a:buFont typeface="Arial" pitchFamily="34" charset="0"/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Font typeface="Arial" pitchFamily="34" charset="0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Font typeface="Arial" pitchFamily="34" charset="0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Font typeface="Arial" pitchFamily="34" charset="0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Font typeface="Arial" pitchFamily="34" charset="0"/>
              <a:buChar char="•"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3850" y="1268289"/>
            <a:ext cx="8424863" cy="446276"/>
          </a:xfrm>
          <a:ln w="6350">
            <a:noFill/>
          </a:ln>
        </p:spPr>
        <p:txBody>
          <a:bodyPr>
            <a:spAutoFit/>
          </a:bodyPr>
          <a:lstStyle>
            <a:lvl1pPr marL="0" indent="0">
              <a:defRPr sz="23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908720"/>
            <a:ext cx="9144000" cy="5616624"/>
          </a:xfrm>
          <a:prstGeom prst="rect">
            <a:avLst/>
          </a:prstGeom>
          <a:gradFill>
            <a:gsLst>
              <a:gs pos="0">
                <a:schemeClr val="bg1"/>
              </a:gs>
              <a:gs pos="51000">
                <a:srgbClr val="E8E8E8"/>
              </a:gs>
              <a:gs pos="100000">
                <a:schemeClr val="bg1"/>
              </a:gs>
            </a:gsLst>
          </a:gra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MARTe2 Users Meeting - Introduction to the demonstrations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3" y="3356793"/>
            <a:ext cx="7704137" cy="576263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ts val="2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3600" b="1" i="0" u="none" strike="noStrike" kern="1200" cap="none" spc="0" normalizeH="0" baseline="0" noProof="0">
                <a:ln w="1905"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78000">
                      <a:schemeClr val="accent4">
                        <a:lumMod val="7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  <a:lvl2pPr>
              <a:defRPr sz="3600"/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marL="0" marR="0" lvl="0" indent="0" algn="ctr" defTabSz="914400" rtl="0" eaLnBrk="1" fontAlgn="auto" latinLnBrk="0" hangingPunct="1">
              <a:lnSpc>
                <a:spcPts val="2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82000">
                      <a:schemeClr val="accent4">
                        <a:lumMod val="7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Click</a:t>
            </a:r>
            <a:r>
              <a:rPr kumimoji="0" lang="en-US" sz="3500" b="1" i="0" u="none" strike="noStrike" kern="1200" cap="none" spc="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78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500" b="1" i="0" u="none" strike="noStrike" kern="1200" cap="none" spc="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78000">
                      <a:schemeClr val="accent4">
                        <a:lumMod val="7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to edit Master</a:t>
            </a:r>
            <a:r>
              <a:rPr kumimoji="0" lang="en-US" sz="3500" b="1" i="0" u="none" strike="noStrike" kern="1200" cap="none" spc="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78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500" b="1" i="0" u="none" strike="noStrike" kern="1200" cap="none" spc="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80000">
                      <a:schemeClr val="accent4">
                        <a:lumMod val="7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title</a:t>
            </a:r>
            <a:r>
              <a:rPr kumimoji="0" lang="en-US" sz="3500" b="1" i="0" u="none" strike="noStrike" kern="1200" cap="none" spc="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78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3500" b="1" i="0" u="none" strike="noStrike" kern="1200" cap="none" spc="0" normalizeH="0" baseline="0" noProof="0" dirty="0" smtClean="0">
                <a:ln w="1905">
                  <a:noFill/>
                </a:ln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78000">
                      <a:schemeClr val="accent4">
                        <a:lumMod val="75000"/>
                      </a:schemeClr>
                    </a:gs>
                  </a:gsLst>
                  <a:lin ang="5400000"/>
                </a:gra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MARTe2 Users Meeting - Introduction to the demonstrations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23528" y="250969"/>
            <a:ext cx="6336704" cy="45140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23528" y="1268289"/>
            <a:ext cx="8425185" cy="446276"/>
          </a:xfrm>
        </p:spPr>
        <p:txBody>
          <a:bodyPr>
            <a:spAutoFit/>
          </a:bodyPr>
          <a:lstStyle>
            <a:lvl1pPr>
              <a:defRPr sz="23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323726" y="1916113"/>
            <a:ext cx="4032250" cy="1528624"/>
          </a:xfrm>
        </p:spPr>
        <p:txBody>
          <a:bodyPr>
            <a:spAutoFit/>
          </a:bodyPr>
          <a:lstStyle>
            <a:lvl1pPr marL="0" indent="-201600">
              <a:buFont typeface="Arial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6"/>
          </p:nvPr>
        </p:nvSpPr>
        <p:spPr>
          <a:xfrm>
            <a:off x="4716016" y="1916832"/>
            <a:ext cx="4032250" cy="1528624"/>
          </a:xfrm>
        </p:spPr>
        <p:txBody>
          <a:bodyPr>
            <a:sp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cap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23528" y="250969"/>
            <a:ext cx="6336704" cy="45140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23850" y="1268289"/>
            <a:ext cx="8424863" cy="446276"/>
          </a:xfrm>
        </p:spPr>
        <p:txBody>
          <a:bodyPr>
            <a:spAutoFit/>
          </a:bodyPr>
          <a:lstStyle>
            <a:lvl1pPr>
              <a:defRPr sz="23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4716463" y="5792633"/>
            <a:ext cx="4032000" cy="307777"/>
          </a:xfrm>
        </p:spPr>
        <p:txBody>
          <a:bodyPr wrap="square" anchor="t">
            <a:spAutoFit/>
          </a:bodyPr>
          <a:lstStyle>
            <a:lvl1pPr>
              <a:defRPr sz="1400" i="1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buNone/>
              <a:defRPr sz="1800" baseline="0"/>
            </a:lvl2pPr>
          </a:lstStyle>
          <a:p>
            <a:pPr lvl="0"/>
            <a:r>
              <a:rPr lang="en-GB" dirty="0" smtClean="0"/>
              <a:t>Caption text</a:t>
            </a:r>
            <a:endParaRPr lang="en-US" dirty="0"/>
          </a:p>
        </p:txBody>
      </p:sp>
      <p:sp>
        <p:nvSpPr>
          <p:cNvPr id="13" name="Content Placeholder 10"/>
          <p:cNvSpPr>
            <a:spLocks noGrp="1"/>
          </p:cNvSpPr>
          <p:nvPr>
            <p:ph sz="quarter" idx="16"/>
          </p:nvPr>
        </p:nvSpPr>
        <p:spPr>
          <a:xfrm>
            <a:off x="323726" y="1916113"/>
            <a:ext cx="4032250" cy="1528624"/>
          </a:xfrm>
        </p:spPr>
        <p:txBody>
          <a:bodyPr>
            <a:spAutoFit/>
          </a:bodyPr>
          <a:lstStyle>
            <a:lvl1pPr indent="-180000"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0"/>
          <p:cNvSpPr>
            <a:spLocks noGrp="1"/>
          </p:cNvSpPr>
          <p:nvPr>
            <p:ph sz="quarter" idx="17"/>
          </p:nvPr>
        </p:nvSpPr>
        <p:spPr>
          <a:xfrm>
            <a:off x="4716016" y="1916833"/>
            <a:ext cx="4032250" cy="1528624"/>
          </a:xfrm>
        </p:spPr>
        <p:txBody>
          <a:bodyPr>
            <a:spAutoFit/>
          </a:bodyPr>
          <a:lstStyle>
            <a:lvl1pPr indent="-180000"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323528" y="5805264"/>
            <a:ext cx="4032000" cy="307777"/>
          </a:xfrm>
        </p:spPr>
        <p:txBody>
          <a:bodyPr wrap="square" anchor="t">
            <a:spAutoFit/>
          </a:bodyPr>
          <a:lstStyle>
            <a:lvl1pPr>
              <a:defRPr sz="1400" i="1">
                <a:solidFill>
                  <a:schemeClr val="accent2">
                    <a:lumMod val="50000"/>
                  </a:schemeClr>
                </a:solidFill>
              </a:defRPr>
            </a:lvl1pPr>
            <a:lvl2pPr algn="l">
              <a:buNone/>
              <a:defRPr sz="1800" baseline="0"/>
            </a:lvl2pPr>
          </a:lstStyle>
          <a:p>
            <a:pPr lvl="0"/>
            <a:r>
              <a:rPr lang="en-GB" dirty="0" smtClean="0"/>
              <a:t>Caption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6525344"/>
          </a:xfrm>
        </p:spPr>
        <p:txBody>
          <a:bodyPr/>
          <a:lstStyle>
            <a:lvl1pPr indent="-180000"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516052"/>
            <a:ext cx="9144000" cy="369332"/>
          </a:xfrm>
          <a:solidFill>
            <a:schemeClr val="tx2"/>
          </a:solidFill>
        </p:spPr>
        <p:txBody>
          <a:bodyPr wrap="square">
            <a:spAutoFit/>
          </a:bodyPr>
          <a:lstStyle>
            <a:lvl1pPr>
              <a:defRPr sz="1800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bg2"/>
                </a:solidFill>
              </a:defRPr>
            </a:lvl2pPr>
          </a:lstStyle>
          <a:p>
            <a:pPr lvl="1"/>
            <a:r>
              <a:rPr lang="en-GB" dirty="0" smtClean="0"/>
              <a:t>Caption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23528" y="250969"/>
            <a:ext cx="6336704" cy="45140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ig Si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>
                  <a:outerShdw blurRad="76200" algn="ctr" rotWithShape="0">
                    <a:prstClr val="black">
                      <a:alpha val="52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23850" y="1916832"/>
            <a:ext cx="8424863" cy="4249018"/>
          </a:xfrm>
        </p:spPr>
        <p:txBody>
          <a:bodyPr>
            <a:normAutofit/>
          </a:bodyPr>
          <a:lstStyle>
            <a:lvl1pPr indent="-180000">
              <a:buFont typeface="Arial" pitchFamily="34" charset="0"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Font typeface="Arial" pitchFamily="34" charset="0"/>
              <a:buChar char="•"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323850" y="1268289"/>
            <a:ext cx="8424863" cy="446276"/>
          </a:xfrm>
          <a:ln w="6350">
            <a:noFill/>
          </a:ln>
        </p:spPr>
        <p:txBody>
          <a:bodyPr>
            <a:spAutoFit/>
          </a:bodyPr>
          <a:lstStyle>
            <a:lvl1pPr marL="0" indent="0">
              <a:defRPr sz="23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57514"/>
            <a:ext cx="7560840" cy="451406"/>
          </a:xfrm>
        </p:spPr>
        <p:txBody>
          <a:bodyPr/>
          <a:lstStyle>
            <a:lvl1pPr algn="ctr">
              <a:defRPr sz="3200" b="1" cap="none" spc="0">
                <a:ln w="1905"/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78000">
                      <a:schemeClr val="accent3">
                        <a:lumMod val="7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52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755650" y="3964686"/>
            <a:ext cx="7561263" cy="369332"/>
          </a:xfrm>
        </p:spPr>
        <p:txBody>
          <a:bodyPr anchor="ctr">
            <a:spAutoFit/>
          </a:bodyPr>
          <a:lstStyle>
            <a:lvl1pPr algn="l">
              <a:defRPr b="1"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3500" dist="50800" dir="16200000">
                    <a:schemeClr val="tx1">
                      <a:alpha val="54000"/>
                    </a:schemeClr>
                  </a:innerShdw>
                </a:effectLst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3528" y="250969"/>
            <a:ext cx="6336704" cy="45140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196753"/>
            <a:ext cx="83880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528" y="6525344"/>
            <a:ext cx="7632848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MARTe2 Users Meeting - Introduction to the demonstrations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416" y="6520260"/>
            <a:ext cx="693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B55C215-7F9A-4AB7-8398-183B47447B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61" r:id="rId4"/>
    <p:sldLayoutId id="2147483660" r:id="rId5"/>
    <p:sldLayoutId id="2147483654" r:id="rId6"/>
    <p:sldLayoutId id="2147483655" r:id="rId7"/>
    <p:sldLayoutId id="2147483662" r:id="rId8"/>
    <p:sldLayoutId id="2147483663" r:id="rId9"/>
  </p:sldLayoutIdLst>
  <p:timing>
    <p:tnLst>
      <p:par>
        <p:cTn id="1" dur="indefinite" restart="never" nodeType="tmRoot"/>
      </p:par>
    </p:tnLst>
  </p:timing>
  <p:hf hdr="0" dt="0"/>
  <p:txStyles>
    <p:titleStyle>
      <a:lvl1pPr indent="0" algn="l" defTabSz="914400" rtl="0" eaLnBrk="1" latinLnBrk="0" hangingPunct="1">
        <a:lnSpc>
          <a:spcPts val="2800"/>
        </a:lnSpc>
        <a:spcBef>
          <a:spcPct val="0"/>
        </a:spcBef>
        <a:buNone/>
        <a:defRPr sz="2800" b="1" kern="1200" spc="0">
          <a:solidFill>
            <a:schemeClr val="bg2"/>
          </a:solidFill>
          <a:effectLst>
            <a:outerShdw blurRad="63500" algn="ctr" rotWithShape="0">
              <a:prstClr val="black">
                <a:alpha val="50000"/>
              </a:prstClr>
            </a:outerShdw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400"/>
        </a:spcBef>
        <a:buFont typeface="Arial" pitchFamily="34" charset="0"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9750" indent="-200025" algn="l" defTabSz="914400" rtl="0" eaLnBrk="1" latinLnBrk="0" hangingPunct="1">
        <a:lnSpc>
          <a:spcPct val="100000"/>
        </a:lnSpc>
        <a:spcBef>
          <a:spcPts val="400"/>
        </a:spcBef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98525" indent="-179388" algn="l" defTabSz="914400" rtl="0" eaLnBrk="1" latinLnBrk="0" hangingPunct="1">
        <a:lnSpc>
          <a:spcPct val="100000"/>
        </a:lnSpc>
        <a:spcBef>
          <a:spcPts val="400"/>
        </a:spcBef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58888" indent="-180975" algn="l" defTabSz="914400" rtl="0" eaLnBrk="1" latinLnBrk="0" hangingPunct="1">
        <a:lnSpc>
          <a:spcPct val="100000"/>
        </a:lnSpc>
        <a:spcBef>
          <a:spcPts val="400"/>
        </a:spcBef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17663" indent="-179388" algn="l" defTabSz="914400" rtl="0" eaLnBrk="1" latinLnBrk="0" hangingPunct="1">
        <a:lnSpc>
          <a:spcPct val="100000"/>
        </a:lnSpc>
        <a:spcBef>
          <a:spcPts val="400"/>
        </a:spcBef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23528" y="2324683"/>
            <a:ext cx="8352928" cy="1128514"/>
          </a:xfrm>
        </p:spPr>
        <p:txBody>
          <a:bodyPr/>
          <a:lstStyle/>
          <a:p>
            <a:r>
              <a:rPr lang="en-US" dirty="0" smtClean="0"/>
              <a:t>MARTe2 Users Meeting</a:t>
            </a:r>
          </a:p>
          <a:p>
            <a:r>
              <a:rPr lang="en-IE" b="0" dirty="0">
                <a:effectLst/>
              </a:rPr>
              <a:t>Introduction to the demonstrations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23850" y="3915206"/>
            <a:ext cx="8351838" cy="972574"/>
          </a:xfrm>
        </p:spPr>
        <p:txBody>
          <a:bodyPr/>
          <a:lstStyle/>
          <a:p>
            <a:r>
              <a:rPr lang="en-US" dirty="0" smtClean="0"/>
              <a:t>Andre Neto</a:t>
            </a:r>
          </a:p>
          <a:p>
            <a:r>
              <a:rPr lang="en-US" dirty="0" smtClean="0"/>
              <a:t>May,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</a:t>
            </a:r>
            <a:endParaRPr lang="en-US" dirty="0"/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15551" y="1340768"/>
            <a:ext cx="8424863" cy="5328592"/>
          </a:xfrm>
        </p:spPr>
        <p:txBody>
          <a:bodyPr>
            <a:noAutofit/>
          </a:bodyPr>
          <a:lstStyle/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64653"/>
                </a:solidFill>
                <a:latin typeface="Gill Sans MT"/>
              </a:rPr>
              <a:t>Similar structure – only update the interfaces</a:t>
            </a:r>
          </a:p>
          <a:p>
            <a:pPr marL="645500" lvl="1" indent="-285750"/>
            <a:r>
              <a:rPr lang="en-US" sz="2400" dirty="0" smtClean="0">
                <a:solidFill>
                  <a:srgbClr val="464653"/>
                </a:solidFill>
                <a:latin typeface="Gill Sans MT"/>
              </a:rPr>
              <a:t>Some examples are standalone and can be run on your computer</a:t>
            </a:r>
          </a:p>
          <a:p>
            <a:pPr marL="645500" lvl="1" indent="-285750"/>
            <a:r>
              <a:rPr lang="en-US" sz="2400" dirty="0" smtClean="0">
                <a:solidFill>
                  <a:srgbClr val="464653"/>
                </a:solidFill>
                <a:latin typeface="Gill Sans MT"/>
              </a:rPr>
              <a:t>Other examples require hardware</a:t>
            </a:r>
          </a:p>
          <a:p>
            <a:pPr marL="1004275" lvl="2" indent="-285750"/>
            <a:r>
              <a:rPr lang="en-US" sz="2400" dirty="0" smtClean="0">
                <a:solidFill>
                  <a:srgbClr val="464653"/>
                </a:solidFill>
                <a:latin typeface="Gill Sans MT"/>
              </a:rPr>
              <a:t>PLC</a:t>
            </a:r>
          </a:p>
          <a:p>
            <a:pPr marL="1004275" lvl="2" indent="-285750"/>
            <a:r>
              <a:rPr lang="en-US" sz="2400" dirty="0" smtClean="0">
                <a:solidFill>
                  <a:srgbClr val="464653"/>
                </a:solidFill>
                <a:latin typeface="Gill Sans MT"/>
              </a:rPr>
              <a:t>PXIe</a:t>
            </a:r>
          </a:p>
          <a:p>
            <a:pPr marL="1004275" lvl="2" indent="-285750"/>
            <a:r>
              <a:rPr lang="en-US" sz="2400" dirty="0" smtClean="0">
                <a:solidFill>
                  <a:srgbClr val="464653"/>
                </a:solidFill>
                <a:latin typeface="Gill Sans MT"/>
              </a:rPr>
              <a:t>CRIO</a:t>
            </a:r>
          </a:p>
          <a:p>
            <a:pPr marL="1004275" lvl="2" indent="-285750"/>
            <a:r>
              <a:rPr lang="en-US" sz="2400" dirty="0" smtClean="0">
                <a:solidFill>
                  <a:srgbClr val="464653"/>
                </a:solidFill>
                <a:latin typeface="Gill Sans MT"/>
              </a:rPr>
              <a:t>STM32</a:t>
            </a:r>
          </a:p>
          <a:p>
            <a:pPr marL="1004275" lvl="2" indent="-285750"/>
            <a:r>
              <a:rPr lang="en-US" sz="2400" dirty="0" smtClean="0">
                <a:solidFill>
                  <a:srgbClr val="464653"/>
                </a:solidFill>
                <a:latin typeface="Gill Sans MT"/>
              </a:rPr>
              <a:t>RPI3</a:t>
            </a:r>
            <a:endParaRPr lang="en-US" sz="2400" dirty="0" smtClean="0">
              <a:solidFill>
                <a:srgbClr val="464653"/>
              </a:solidFill>
              <a:latin typeface="Gill Sans MT"/>
            </a:endParaRPr>
          </a:p>
          <a:p>
            <a:pPr marL="359750" lvl="1" indent="0">
              <a:buNone/>
            </a:pPr>
            <a:endParaRPr lang="en-US" sz="2400" dirty="0" smtClean="0">
              <a:solidFill>
                <a:srgbClr val="464653"/>
              </a:solidFill>
              <a:latin typeface="Gill Sans MT"/>
            </a:endParaRPr>
          </a:p>
          <a:p>
            <a:pPr marL="105750" indent="-285750"/>
            <a:endParaRPr lang="en-US" sz="2400" dirty="0" smtClean="0">
              <a:solidFill>
                <a:srgbClr val="464653"/>
              </a:solidFill>
              <a:latin typeface="Gill Sans MT"/>
            </a:endParaRPr>
          </a:p>
          <a:p>
            <a:pPr marL="359750" lvl="1" indent="0">
              <a:buNone/>
            </a:pPr>
            <a:endParaRPr lang="en-US" sz="2400" dirty="0">
              <a:solidFill>
                <a:srgbClr val="464653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846536838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IE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995009"/>
            <a:ext cx="8129928" cy="550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30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GAMs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28972" y="5867593"/>
            <a:ext cx="4701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smtClean="0"/>
              <a:t>*Private GAM for the demo (not official/no QA)</a:t>
            </a:r>
            <a:endParaRPr lang="en-IE" b="1" i="1" dirty="0" smtClean="0"/>
          </a:p>
          <a:p>
            <a:r>
              <a:rPr lang="en-IE" b="1" i="1" dirty="0" smtClean="0"/>
              <a:t>No GAMs </a:t>
            </a:r>
            <a:r>
              <a:rPr lang="en-IE" b="1" i="1" dirty="0"/>
              <a:t>were hurt in the making of this </a:t>
            </a:r>
            <a:r>
              <a:rPr lang="en-IE" b="1" i="1" dirty="0" smtClean="0"/>
              <a:t>demo</a:t>
            </a:r>
            <a:endParaRPr lang="en-IE" b="1" i="1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9512" y="980728"/>
            <a:ext cx="8424863" cy="4968552"/>
          </a:xfrm>
        </p:spPr>
        <p:txBody>
          <a:bodyPr>
            <a:noAutofit/>
          </a:bodyPr>
          <a:lstStyle/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IOGAM</a:t>
            </a:r>
          </a:p>
          <a:p>
            <a:pPr marL="645500" lvl="1" indent="-285750"/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DataSource</a:t>
            </a:r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 </a:t>
            </a: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Input/Output</a:t>
            </a:r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 operations</a:t>
            </a:r>
          </a:p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FilterDownsamplingGAM</a:t>
            </a:r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*</a:t>
            </a:r>
          </a:p>
          <a:p>
            <a:pPr marL="645500" lvl="1" indent="-28575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Filter and </a:t>
            </a: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downsample</a:t>
            </a:r>
            <a:endParaRPr lang="en-US" sz="2000" dirty="0" smtClean="0">
              <a:solidFill>
                <a:srgbClr val="464653"/>
              </a:solidFill>
              <a:latin typeface="Gill Sans MT"/>
            </a:endParaRPr>
          </a:p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WaveformGAM</a:t>
            </a:r>
            <a:endParaRPr lang="en-US" sz="2000" dirty="0" smtClean="0">
              <a:solidFill>
                <a:srgbClr val="464653"/>
              </a:solidFill>
              <a:latin typeface="Gill Sans MT"/>
            </a:endParaRPr>
          </a:p>
          <a:p>
            <a:pPr marL="645500" lvl="1" indent="-28575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Reference generation</a:t>
            </a:r>
          </a:p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HistogramGAM</a:t>
            </a:r>
            <a:endParaRPr lang="en-US" sz="2000" dirty="0" smtClean="0">
              <a:solidFill>
                <a:srgbClr val="464653"/>
              </a:solidFill>
              <a:latin typeface="Gill Sans MT"/>
            </a:endParaRPr>
          </a:p>
          <a:p>
            <a:pPr marL="645500" lvl="1" indent="-28575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Statistics</a:t>
            </a:r>
          </a:p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SSMGAM</a:t>
            </a:r>
          </a:p>
          <a:p>
            <a:pPr marL="645500" lvl="1" indent="-28575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State space</a:t>
            </a:r>
          </a:p>
          <a:p>
            <a:pPr marL="162900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ConversionGAM</a:t>
            </a:r>
            <a:endParaRPr lang="en-US" sz="2000" dirty="0" smtClean="0">
              <a:solidFill>
                <a:srgbClr val="464653"/>
              </a:solidFill>
              <a:latin typeface="Gill Sans MT"/>
            </a:endParaRPr>
          </a:p>
          <a:p>
            <a:pPr marL="702650" lvl="1" indent="-34290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Type casting</a:t>
            </a:r>
          </a:p>
          <a:p>
            <a:pPr marL="359750" lvl="1" indent="0">
              <a:buNone/>
            </a:pPr>
            <a:endParaRPr lang="en-US" sz="2000" dirty="0">
              <a:solidFill>
                <a:srgbClr val="464653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00413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SSM</a:t>
            </a:r>
            <a:endParaRPr lang="en-I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2552"/>
            <a:ext cx="8865292" cy="539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29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</a:t>
            </a:r>
            <a:r>
              <a:rPr lang="en-US" dirty="0" err="1" smtClean="0"/>
              <a:t>DataSources</a:t>
            </a:r>
            <a:endParaRPr lang="en-IE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9512" y="980728"/>
            <a:ext cx="8424863" cy="4968552"/>
          </a:xfrm>
        </p:spPr>
        <p:txBody>
          <a:bodyPr>
            <a:noAutofit/>
          </a:bodyPr>
          <a:lstStyle/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464653"/>
                </a:solidFill>
                <a:latin typeface="Gill Sans MT"/>
              </a:rPr>
              <a:t>FileDataSource</a:t>
            </a:r>
            <a:r>
              <a:rPr lang="en-US" sz="2000" dirty="0">
                <a:solidFill>
                  <a:srgbClr val="464653"/>
                </a:solidFill>
                <a:latin typeface="Gill Sans MT"/>
              </a:rPr>
              <a:t>::</a:t>
            </a:r>
            <a:r>
              <a:rPr lang="en-US" sz="2000" dirty="0" err="1">
                <a:solidFill>
                  <a:srgbClr val="464653"/>
                </a:solidFill>
                <a:latin typeface="Gill Sans MT"/>
              </a:rPr>
              <a:t>FileWriter</a:t>
            </a:r>
            <a:endParaRPr lang="en-US" sz="2000" dirty="0" smtClean="0">
              <a:solidFill>
                <a:srgbClr val="464653"/>
              </a:solidFill>
              <a:latin typeface="Gill Sans MT"/>
            </a:endParaRPr>
          </a:p>
          <a:p>
            <a:pPr marL="645500" lvl="1" indent="-28575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Data archiving</a:t>
            </a:r>
          </a:p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MDSWriter</a:t>
            </a:r>
            <a:endParaRPr lang="en-US" sz="2000" dirty="0">
              <a:solidFill>
                <a:srgbClr val="464653"/>
              </a:solidFill>
              <a:latin typeface="Gill Sans MT"/>
            </a:endParaRPr>
          </a:p>
          <a:p>
            <a:pPr marL="645500" lvl="1" indent="-285750"/>
            <a:r>
              <a:rPr lang="en-US" sz="2000" dirty="0">
                <a:solidFill>
                  <a:srgbClr val="464653"/>
                </a:solidFill>
                <a:latin typeface="Gill Sans MT"/>
              </a:rPr>
              <a:t>Data archiving</a:t>
            </a:r>
          </a:p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64653"/>
                </a:solidFill>
                <a:latin typeface="Gill Sans MT"/>
              </a:rPr>
              <a:t>NI6259::</a:t>
            </a:r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NI6259ADC &amp; </a:t>
            </a:r>
            <a:r>
              <a:rPr lang="en-US" sz="2000" dirty="0">
                <a:solidFill>
                  <a:srgbClr val="464653"/>
                </a:solidFill>
                <a:latin typeface="Gill Sans MT"/>
              </a:rPr>
              <a:t>NI6259::</a:t>
            </a:r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NI6259DAC</a:t>
            </a:r>
            <a:endParaRPr lang="en-US" sz="2000" dirty="0">
              <a:solidFill>
                <a:srgbClr val="464653"/>
              </a:solidFill>
              <a:latin typeface="Gill Sans MT"/>
            </a:endParaRPr>
          </a:p>
          <a:p>
            <a:pPr marL="645500" lvl="1" indent="-28575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PXIe interface</a:t>
            </a:r>
          </a:p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LinuxTimer</a:t>
            </a:r>
            <a:endParaRPr lang="en-US" sz="2000" dirty="0" smtClean="0">
              <a:solidFill>
                <a:srgbClr val="464653"/>
              </a:solidFill>
              <a:latin typeface="Gill Sans MT"/>
            </a:endParaRPr>
          </a:p>
          <a:p>
            <a:pPr marL="645500" lvl="1" indent="-28575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Timing for debugging</a:t>
            </a:r>
          </a:p>
          <a:p>
            <a:pPr marL="162900" indent="-3429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LoggerDataSource</a:t>
            </a:r>
            <a:endParaRPr lang="en-US" sz="2000" dirty="0" smtClean="0">
              <a:solidFill>
                <a:srgbClr val="464653"/>
              </a:solidFill>
              <a:latin typeface="Gill Sans MT"/>
            </a:endParaRPr>
          </a:p>
          <a:p>
            <a:pPr marL="702650" lvl="1" indent="-34290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Display signal values in console</a:t>
            </a:r>
            <a:endParaRPr lang="en-US" sz="2000" dirty="0">
              <a:solidFill>
                <a:srgbClr val="464653"/>
              </a:solidFill>
              <a:latin typeface="Gill Sans MT"/>
            </a:endParaRPr>
          </a:p>
          <a:p>
            <a:pPr marL="16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64653"/>
                </a:solidFill>
                <a:latin typeface="Gill Sans MT"/>
              </a:rPr>
              <a:t>SDN::</a:t>
            </a:r>
            <a:r>
              <a:rPr lang="en-US" sz="2000" dirty="0" err="1">
                <a:solidFill>
                  <a:srgbClr val="464653"/>
                </a:solidFill>
                <a:latin typeface="Gill Sans MT"/>
              </a:rPr>
              <a:t>SDNSubscriber</a:t>
            </a:r>
            <a:r>
              <a:rPr lang="en-US" sz="2000" dirty="0">
                <a:solidFill>
                  <a:srgbClr val="464653"/>
                </a:solidFill>
                <a:latin typeface="Gill Sans MT"/>
              </a:rPr>
              <a:t> &amp; SDN</a:t>
            </a:r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::</a:t>
            </a:r>
            <a:r>
              <a:rPr lang="en-US" sz="2000" dirty="0" err="1" smtClean="0">
                <a:solidFill>
                  <a:srgbClr val="464653"/>
                </a:solidFill>
                <a:latin typeface="Gill Sans MT"/>
              </a:rPr>
              <a:t>SDNPublisher</a:t>
            </a:r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 </a:t>
            </a:r>
          </a:p>
          <a:p>
            <a:pPr marL="702650" lvl="1" indent="-342900"/>
            <a:r>
              <a:rPr lang="en-US" sz="2000" dirty="0" smtClean="0">
                <a:solidFill>
                  <a:srgbClr val="464653"/>
                </a:solidFill>
                <a:latin typeface="Gill Sans MT"/>
              </a:rPr>
              <a:t>Real-time network</a:t>
            </a:r>
          </a:p>
          <a:p>
            <a:pPr marL="702650" lvl="1" indent="-342900"/>
            <a:endParaRPr lang="en-US" sz="2000" dirty="0" smtClean="0">
              <a:solidFill>
                <a:srgbClr val="464653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01416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MARTe2 Users Meeting - Introduction to the demonstrations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C215-7F9A-4AB7-8398-183B47447BC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</a:t>
            </a:r>
            <a:r>
              <a:rPr lang="en-US" dirty="0" err="1" smtClean="0"/>
              <a:t>DataSources</a:t>
            </a:r>
            <a:endParaRPr lang="en-IE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79512" y="980728"/>
            <a:ext cx="9145016" cy="4968552"/>
          </a:xfrm>
        </p:spPr>
        <p:txBody>
          <a:bodyPr>
            <a:noAutofit/>
          </a:bodyPr>
          <a:lstStyle/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464653"/>
                </a:solidFill>
                <a:latin typeface="Gill Sans MT"/>
              </a:rPr>
              <a:t>EPICSCA::</a:t>
            </a:r>
            <a:r>
              <a:rPr lang="en-US" sz="1800" dirty="0" err="1">
                <a:solidFill>
                  <a:srgbClr val="464653"/>
                </a:solidFill>
                <a:latin typeface="Gill Sans MT"/>
              </a:rPr>
              <a:t>EPICSCAOutput</a:t>
            </a:r>
            <a:endParaRPr lang="en-US" sz="1800" dirty="0" smtClean="0">
              <a:solidFill>
                <a:srgbClr val="464653"/>
              </a:solidFill>
              <a:latin typeface="Gill Sans MT"/>
            </a:endParaRPr>
          </a:p>
          <a:p>
            <a:pPr marL="645500" lvl="1" indent="-285750"/>
            <a:r>
              <a:rPr lang="en-US" sz="1800" dirty="0" smtClean="0">
                <a:solidFill>
                  <a:srgbClr val="464653"/>
                </a:solidFill>
                <a:latin typeface="Gill Sans MT"/>
              </a:rPr>
              <a:t>EPICSv3 output</a:t>
            </a:r>
          </a:p>
          <a:p>
            <a:pPr marL="105750" indent="-285750">
              <a:buFont typeface="Arial" panose="020B0604020202020204" pitchFamily="34" charset="0"/>
              <a:buChar char="•"/>
            </a:pPr>
            <a:r>
              <a:rPr lang="en-US" sz="1800" dirty="0" err="1" smtClean="0">
                <a:solidFill>
                  <a:srgbClr val="464653"/>
                </a:solidFill>
                <a:latin typeface="Gill Sans MT"/>
              </a:rPr>
              <a:t>EPICSPVADataSource</a:t>
            </a:r>
            <a:r>
              <a:rPr lang="en-US" sz="1800" dirty="0">
                <a:solidFill>
                  <a:srgbClr val="464653"/>
                </a:solidFill>
                <a:latin typeface="Gill Sans MT"/>
              </a:rPr>
              <a:t>::</a:t>
            </a:r>
            <a:r>
              <a:rPr lang="en-US" sz="1800" dirty="0" err="1">
                <a:solidFill>
                  <a:srgbClr val="464653"/>
                </a:solidFill>
                <a:latin typeface="Gill Sans MT"/>
              </a:rPr>
              <a:t>EPICSPVAOutput</a:t>
            </a:r>
            <a:r>
              <a:rPr lang="en-US" sz="1800" dirty="0">
                <a:solidFill>
                  <a:srgbClr val="464653"/>
                </a:solidFill>
                <a:latin typeface="Gill Sans MT"/>
              </a:rPr>
              <a:t> </a:t>
            </a:r>
          </a:p>
          <a:p>
            <a:pPr marL="645500" lvl="1" indent="-285750"/>
            <a:r>
              <a:rPr lang="en-US" sz="1800" dirty="0" smtClean="0">
                <a:solidFill>
                  <a:srgbClr val="464653"/>
                </a:solidFill>
                <a:latin typeface="Gill Sans MT"/>
              </a:rPr>
              <a:t>EPICSv7 </a:t>
            </a:r>
            <a:r>
              <a:rPr lang="en-US" sz="1800" dirty="0">
                <a:solidFill>
                  <a:srgbClr val="464653"/>
                </a:solidFill>
                <a:latin typeface="Gill Sans MT"/>
              </a:rPr>
              <a:t>output</a:t>
            </a:r>
            <a:endParaRPr lang="en-US" sz="1800" dirty="0" smtClean="0">
              <a:solidFill>
                <a:srgbClr val="464653"/>
              </a:solidFill>
              <a:latin typeface="Gill Sans MT"/>
            </a:endParaRPr>
          </a:p>
          <a:p>
            <a:pPr marL="16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rgbClr val="464653"/>
                </a:solidFill>
                <a:latin typeface="Gill Sans MT"/>
              </a:rPr>
              <a:t>OPCUADataSource</a:t>
            </a:r>
            <a:r>
              <a:rPr lang="en-US" sz="1800" dirty="0">
                <a:solidFill>
                  <a:srgbClr val="464653"/>
                </a:solidFill>
                <a:latin typeface="Gill Sans MT"/>
              </a:rPr>
              <a:t>::</a:t>
            </a:r>
            <a:r>
              <a:rPr lang="en-US" sz="1800" dirty="0" err="1" smtClean="0">
                <a:solidFill>
                  <a:srgbClr val="464653"/>
                </a:solidFill>
                <a:latin typeface="Gill Sans MT"/>
              </a:rPr>
              <a:t>OPCUADSInput</a:t>
            </a:r>
            <a:r>
              <a:rPr lang="en-US" sz="1800" dirty="0" smtClean="0">
                <a:solidFill>
                  <a:srgbClr val="464653"/>
                </a:solidFill>
                <a:latin typeface="Gill Sans MT"/>
              </a:rPr>
              <a:t> &amp; </a:t>
            </a:r>
            <a:r>
              <a:rPr lang="en-US" sz="1800" dirty="0" err="1" smtClean="0">
                <a:solidFill>
                  <a:srgbClr val="464653"/>
                </a:solidFill>
                <a:latin typeface="Gill Sans MT"/>
              </a:rPr>
              <a:t>OPCUADataSource</a:t>
            </a:r>
            <a:r>
              <a:rPr lang="en-US" sz="1800" dirty="0">
                <a:solidFill>
                  <a:srgbClr val="464653"/>
                </a:solidFill>
                <a:latin typeface="Gill Sans MT"/>
              </a:rPr>
              <a:t>::</a:t>
            </a:r>
            <a:r>
              <a:rPr lang="en-US" sz="1800" dirty="0" err="1" smtClean="0">
                <a:solidFill>
                  <a:srgbClr val="464653"/>
                </a:solidFill>
                <a:latin typeface="Gill Sans MT"/>
              </a:rPr>
              <a:t>OPCUADSOutput</a:t>
            </a:r>
            <a:endParaRPr lang="en-US" sz="1800" dirty="0">
              <a:solidFill>
                <a:srgbClr val="464653"/>
              </a:solidFill>
              <a:latin typeface="Gill Sans MT"/>
            </a:endParaRPr>
          </a:p>
          <a:p>
            <a:pPr marL="702650" lvl="1" indent="-342900"/>
            <a:r>
              <a:rPr lang="en-US" sz="1800" dirty="0" smtClean="0">
                <a:solidFill>
                  <a:srgbClr val="464653"/>
                </a:solidFill>
                <a:latin typeface="Gill Sans MT"/>
              </a:rPr>
              <a:t>OPCUA input/output</a:t>
            </a:r>
          </a:p>
          <a:p>
            <a:pPr marL="162900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rgbClr val="464653"/>
                </a:solidFill>
                <a:latin typeface="Gill Sans MT"/>
              </a:rPr>
              <a:t>NI9157MxiDataSource</a:t>
            </a:r>
          </a:p>
          <a:p>
            <a:pPr marL="702650" lvl="1" indent="-342900"/>
            <a:r>
              <a:rPr lang="en-US" sz="1800" dirty="0" smtClean="0">
                <a:solidFill>
                  <a:srgbClr val="464653"/>
                </a:solidFill>
                <a:latin typeface="Gill Sans MT"/>
              </a:rPr>
              <a:t>MXI CRIO interfacing</a:t>
            </a:r>
            <a:endParaRPr lang="en-US" sz="1800" dirty="0">
              <a:solidFill>
                <a:srgbClr val="464653"/>
              </a:solidFill>
              <a:latin typeface="Gill Sans MT"/>
            </a:endParaRPr>
          </a:p>
          <a:p>
            <a:pPr marL="162900" indent="-342900"/>
            <a:endParaRPr lang="en-US" sz="1800" dirty="0" smtClean="0">
              <a:solidFill>
                <a:srgbClr val="464653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65073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060848"/>
            <a:ext cx="7560840" cy="478401"/>
          </a:xfrm>
        </p:spPr>
        <p:txBody>
          <a:bodyPr/>
          <a:lstStyle/>
          <a:p>
            <a:r>
              <a:rPr lang="en-GB" sz="4000" dirty="0" smtClean="0"/>
              <a:t>Thank you for your attention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043608" y="2636912"/>
            <a:ext cx="7561263" cy="2744341"/>
          </a:xfrm>
        </p:spPr>
        <p:txBody>
          <a:bodyPr anchor="ctr">
            <a:spAutoFit/>
          </a:bodyPr>
          <a:lstStyle/>
          <a:p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Follow us on:</a:t>
            </a:r>
            <a:endParaRPr lang="en-GB" sz="800" dirty="0" smtClean="0"/>
          </a:p>
          <a:p>
            <a:pPr defTabSz="720000">
              <a:lnSpc>
                <a:spcPct val="150000"/>
              </a:lnSpc>
            </a:pP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>	</a:t>
            </a:r>
            <a:r>
              <a:rPr lang="en-GB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www.f4e.europa.eu</a:t>
            </a:r>
          </a:p>
          <a:p>
            <a:pPr defTabSz="720000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www.twitter.com/fusionforenergy</a:t>
            </a:r>
          </a:p>
          <a:p>
            <a:pPr defTabSz="720000">
              <a:lnSpc>
                <a:spcPct val="150000"/>
              </a:lnSpc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www.youtube.com/fusionforenergy</a:t>
            </a:r>
          </a:p>
          <a:p>
            <a:pPr defTabSz="720000">
              <a:lnSpc>
                <a:spcPct val="150000"/>
              </a:lnSpc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www.linkedin.com/company/fusion-for-energy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I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www.flickr.com/photos/fusionforenergy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 descr="twitt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550" y="3573016"/>
            <a:ext cx="465584" cy="465584"/>
          </a:xfrm>
          <a:prstGeom prst="rect">
            <a:avLst/>
          </a:prstGeom>
        </p:spPr>
      </p:pic>
      <p:pic>
        <p:nvPicPr>
          <p:cNvPr id="5" name="Picture 4" descr="youtub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550" y="4005064"/>
            <a:ext cx="465584" cy="465584"/>
          </a:xfrm>
          <a:prstGeom prst="rect">
            <a:avLst/>
          </a:prstGeom>
        </p:spPr>
      </p:pic>
      <p:pic>
        <p:nvPicPr>
          <p:cNvPr id="6" name="Picture 5" descr="f4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87550" y="3140968"/>
            <a:ext cx="468000" cy="46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876" y="4455194"/>
            <a:ext cx="466725" cy="4667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683" y="4891915"/>
            <a:ext cx="435578" cy="435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4E_ppt_template_2012">
  <a:themeElements>
    <a:clrScheme name="F4E_colors">
      <a:dk1>
        <a:srgbClr val="000000"/>
      </a:dk1>
      <a:lt1>
        <a:srgbClr val="FFFFFF"/>
      </a:lt1>
      <a:dk2>
        <a:srgbClr val="1C3F94"/>
      </a:dk2>
      <a:lt2>
        <a:srgbClr val="FFC61E"/>
      </a:lt2>
      <a:accent1>
        <a:srgbClr val="ADE8FE"/>
      </a:accent1>
      <a:accent2>
        <a:srgbClr val="81D9FD"/>
      </a:accent2>
      <a:accent3>
        <a:srgbClr val="2CB1EC"/>
      </a:accent3>
      <a:accent4>
        <a:srgbClr val="007DC5"/>
      </a:accent4>
      <a:accent5>
        <a:srgbClr val="1C3F94"/>
      </a:accent5>
      <a:accent6>
        <a:srgbClr val="001E60"/>
      </a:accent6>
      <a:hlink>
        <a:srgbClr val="FFC61E"/>
      </a:hlink>
      <a:folHlink>
        <a:srgbClr val="FFC61E"/>
      </a:folHlink>
    </a:clrScheme>
    <a:fontScheme name="F4E_font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68DA6C47D64946A34D2AA5081C2DCF" ma:contentTypeVersion="1" ma:contentTypeDescription="Create a new document." ma:contentTypeScope="" ma:versionID="5d0da26f67d5b78414747ef07a52c4ce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49202dcc3c1780e91e58fb2af340b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5636151-BDC6-46A5-BEDA-04691D1014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2065EE-21CA-434D-A9B7-3D1EC9980F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333DE14-9476-4E14-A6BB-FB7183196775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F4E_ppt_template</Template>
  <TotalTime>1142</TotalTime>
  <Words>255</Words>
  <Application>Microsoft Office PowerPoint</Application>
  <PresentationFormat>On-screen Show (4:3)</PresentationFormat>
  <Paragraphs>80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F4E_ppt_template_2012</vt:lpstr>
      <vt:lpstr>PowerPoint Presentation</vt:lpstr>
      <vt:lpstr>Objective</vt:lpstr>
      <vt:lpstr>The big picture</vt:lpstr>
      <vt:lpstr>Main GAMs</vt:lpstr>
      <vt:lpstr>SSM</vt:lpstr>
      <vt:lpstr>Main DataSources</vt:lpstr>
      <vt:lpstr>Main DataSources</vt:lpstr>
      <vt:lpstr>Thank you for your attention</vt:lpstr>
    </vt:vector>
  </TitlesOfParts>
  <Company>Fusion For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Cabrita Neto Andre (F4E)</dc:creator>
  <cp:lastModifiedBy>Cabrita Neto Andre (F4E)</cp:lastModifiedBy>
  <cp:revision>84</cp:revision>
  <dcterms:created xsi:type="dcterms:W3CDTF">2019-04-24T14:44:30Z</dcterms:created>
  <dcterms:modified xsi:type="dcterms:W3CDTF">2019-05-06T10:29:36Z</dcterms:modified>
</cp:coreProperties>
</file>